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3"/>
    <p:sldId id="1017" r:id="rId4"/>
    <p:sldId id="1022" r:id="rId5"/>
    <p:sldId id="1029" r:id="rId6"/>
    <p:sldId id="1033" r:id="rId7"/>
    <p:sldId id="1057" r:id="rId8"/>
    <p:sldId id="1040" r:id="rId9"/>
    <p:sldId id="1041" r:id="rId10"/>
    <p:sldId id="1043" r:id="rId11"/>
    <p:sldId id="1058" r:id="rId12"/>
    <p:sldId id="1060" r:id="rId13"/>
    <p:sldId id="1045" r:id="rId14"/>
    <p:sldId id="1050" r:id="rId15"/>
    <p:sldId id="1051" r:id="rId16"/>
    <p:sldId id="1054" r:id="rId17"/>
    <p:sldId id="1055" r:id="rId18"/>
    <p:sldId id="1056" r:id="rId19"/>
    <p:sldId id="1061" r:id="rId20"/>
    <p:sldId id="1062" r:id="rId21"/>
    <p:sldId id="1063" r:id="rId22"/>
    <p:sldId id="1064" r:id="rId23"/>
    <p:sldId id="1065" r:id="rId24"/>
    <p:sldId id="1066" r:id="rId25"/>
    <p:sldId id="1067" r:id="rId26"/>
    <p:sldId id="1074" r:id="rId27"/>
    <p:sldId id="1068" r:id="rId28"/>
    <p:sldId id="1069" r:id="rId29"/>
    <p:sldId id="1070" r:id="rId30"/>
    <p:sldId id="1071" r:id="rId31"/>
    <p:sldId id="1072" r:id="rId32"/>
    <p:sldId id="1073" r:id="rId33"/>
    <p:sldId id="1075" r:id="rId34"/>
    <p:sldId id="1076" r:id="rId35"/>
    <p:sldId id="1077" r:id="rId36"/>
    <p:sldId id="1082" r:id="rId3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notesMaster" Target="notesMasters/notes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26.pn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14.png"/><Relationship Id="rId1" Type="http://schemas.openxmlformats.org/officeDocument/2006/relationships/image" Target="../media/image38.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8.png"/><Relationship Id="rId2" Type="http://schemas.openxmlformats.org/officeDocument/2006/relationships/image" Target="../media/image14.png"/><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51.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5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57.png"/><Relationship Id="rId2" Type="http://schemas.openxmlformats.org/officeDocument/2006/relationships/image" Target="../media/image25.png"/><Relationship Id="rId1"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png"/><Relationship Id="rId1"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4</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与平衡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3</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共点</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力的平衡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7852754" cy="3047181"/>
              </a:xfrm>
            </p:spPr>
            <p:txBody>
              <a:bodyPr/>
              <a:lstStyle/>
              <a:p>
                <a:pPr algn="dist" hangingPunct="0">
                  <a:spcAft>
                    <a:spcPts val="0"/>
                  </a:spcAft>
                  <a:tabLst>
                    <a:tab pos="10731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衣服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通过衣架的挂钩悬挂在绳上并处于静止状态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挂钩属于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左、右两侧绳的张力相等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设两侧绳的夹角为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绳的总长为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两杆间的距离为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7852754" cy="3047181"/>
              </a:xfrm>
              <a:blipFill rotWithShape="1">
                <a:blip r:embed="rId1"/>
                <a:stretch>
                  <a:fillRect l="-2" t="-21" r="7" b="-1444"/>
                </a:stretch>
              </a:blipFill>
            </p:spPr>
            <p:txBody>
              <a:bodyPr/>
              <a:lstStyle/>
              <a:p>
                <a:r>
                  <a:rPr lang="zh-CN" altLang="en-US">
                    <a:noFill/>
                  </a:rPr>
                  <a:t> </a:t>
                </a:r>
              </a:p>
            </p:txBody>
          </p:sp>
        </mc:Fallback>
      </mc:AlternateContent>
      <p:pic>
        <p:nvPicPr>
          <p:cNvPr id="3" name="24解析.eps" descr="id:2147494943;FounderCES"/>
          <p:cNvPicPr/>
          <p:nvPr/>
        </p:nvPicPr>
        <p:blipFill>
          <a:blip r:embed="rId2"/>
          <a:stretch>
            <a:fillRect/>
          </a:stretch>
        </p:blipFill>
        <p:spPr>
          <a:xfrm>
            <a:off x="508399" y="928598"/>
            <a:ext cx="840740" cy="299720"/>
          </a:xfrm>
          <a:prstGeom prst="rect">
            <a:avLst/>
          </a:prstGeom>
        </p:spPr>
      </p:pic>
      <p:pic>
        <p:nvPicPr>
          <p:cNvPr id="4" name="ef616h.jpg" descr="id:2147494950;FounderCES"/>
          <p:cNvPicPr/>
          <p:nvPr/>
        </p:nvPicPr>
        <p:blipFill>
          <a:blip r:embed="rId3"/>
          <a:stretch>
            <a:fillRect/>
          </a:stretch>
        </p:blipFill>
        <p:spPr>
          <a:xfrm>
            <a:off x="8213608" y="1158291"/>
            <a:ext cx="3633094" cy="2250831"/>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3626440"/>
                <a:ext cx="11485848" cy="198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107315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由平衡条件可知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保持两固定点不变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仅将右侧直杆向左移至图中虚线位置处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3626440"/>
                <a:ext cx="11485848" cy="1988237"/>
              </a:xfrm>
              <a:prstGeom prst="rect">
                <a:avLst/>
              </a:prstGeom>
              <a:blipFill rotWithShape="1">
                <a:blip r:embed="rId4"/>
                <a:stretch>
                  <a:fillRect l="-2" t="-30" r="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tabLst>
                <a:tab pos="13411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物体平衡条件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物体在两个共点力作用下处于平衡状态时，这两个力必定等大反向，是一对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物体在三个共点力作用下处于平衡状态时，任意两个力的合力与第三个力等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个共点力作用处于平衡状态时，其中任意一个力与剩余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个力的合力一定等大反向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当物体处于平衡状态时，沿任意方向物体所受的合力均为零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4964;FounderCES"/>
          <p:cNvPicPr/>
          <p:nvPr/>
        </p:nvPicPr>
        <p:blipFill>
          <a:blip r:embed="rId1"/>
          <a:stretch>
            <a:fillRect/>
          </a:stretch>
        </p:blipFill>
        <p:spPr>
          <a:xfrm>
            <a:off x="406574" y="836712"/>
            <a:ext cx="1228725" cy="4311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12522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图所示，小球在力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的作用下静止，细线与竖直方向的夹角为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由图示位置逆时针缓慢转至竖直方向的过程中，小球始终静止在图中位置，则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一直变小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先变小后变大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细线的拉力一直变大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细线的拉力先变小后变大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458;FounderCES"/>
          <p:cNvPicPr/>
          <p:nvPr/>
        </p:nvPicPr>
        <p:blipFill>
          <a:blip r:embed="rId1"/>
          <a:stretch>
            <a:fillRect/>
          </a:stretch>
        </p:blipFill>
        <p:spPr>
          <a:xfrm>
            <a:off x="360854" y="875610"/>
            <a:ext cx="1203325" cy="387350"/>
          </a:xfrm>
          <a:prstGeom prst="rect">
            <a:avLst/>
          </a:prstGeom>
        </p:spPr>
      </p:pic>
      <p:pic>
        <p:nvPicPr>
          <p:cNvPr id="5" name="we429.jpg" descr="id:2147494978;FounderCES"/>
          <p:cNvPicPr/>
          <p:nvPr/>
        </p:nvPicPr>
        <p:blipFill>
          <a:blip r:embed="rId2"/>
          <a:stretch>
            <a:fillRect/>
          </a:stretch>
        </p:blipFill>
        <p:spPr>
          <a:xfrm>
            <a:off x="6311230" y="1988840"/>
            <a:ext cx="2676697" cy="2304256"/>
          </a:xfrm>
          <a:prstGeom prst="rect">
            <a:avLst/>
          </a:prstGeom>
        </p:spPr>
      </p:pic>
      <p:sp>
        <p:nvSpPr>
          <p:cNvPr id="6" name="内容占位符 1"/>
          <p:cNvSpPr txBox="1"/>
          <p:nvPr/>
        </p:nvSpPr>
        <p:spPr bwMode="auto">
          <a:xfrm>
            <a:off x="360854" y="404091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3"/>
          <a:stretch>
            <a:fillRect/>
          </a:stretch>
        </p:blipFill>
        <p:spPr>
          <a:xfrm>
            <a:off x="430424" y="4203518"/>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1684244"/>
          </a:xfrm>
        </p:spPr>
        <p:txBody>
          <a:bodyPr/>
          <a:lstStyle/>
          <a:p>
            <a:pPr hangingPunct="0">
              <a:spcAft>
                <a:spcPts val="0"/>
              </a:spcAft>
              <a:tabLst>
                <a:tab pos="116332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由图示位置逆时针缓慢转至竖直方向的过程中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小球始终处于动态平衡状态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由图解法在力的平行四边形中可以看出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先变小后变大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细线的拉力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一直减小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1"/>
          <a:stretch>
            <a:fillRect/>
          </a:stretch>
        </p:blipFill>
        <p:spPr>
          <a:xfrm>
            <a:off x="550590" y="980728"/>
            <a:ext cx="835902" cy="297919"/>
          </a:xfrm>
          <a:prstGeom prst="rect">
            <a:avLst/>
          </a:prstGeom>
        </p:spPr>
      </p:pic>
      <p:pic>
        <p:nvPicPr>
          <p:cNvPr id="7" name="we430.jpg" descr="id:2147494985;FounderCES"/>
          <p:cNvPicPr/>
          <p:nvPr/>
        </p:nvPicPr>
        <p:blipFill>
          <a:blip r:embed="rId2"/>
          <a:stretch>
            <a:fillRect/>
          </a:stretch>
        </p:blipFill>
        <p:spPr>
          <a:xfrm>
            <a:off x="4865790" y="2624538"/>
            <a:ext cx="2475865" cy="323977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5876"/>
            <a:ext cx="11485848" cy="5739468"/>
          </a:xfrm>
          <a:solidFill>
            <a:srgbClr val="E3F2E7"/>
          </a:solidFill>
        </p:spPr>
        <p:txBody>
          <a:bodyPr/>
          <a:lstStyle/>
          <a:p>
            <a:pPr hangingPunct="0">
              <a:spcAft>
                <a:spcPts val="0"/>
              </a:spcAft>
              <a:tabLst>
                <a:tab pos="178879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动态平衡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问题的解题步骤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5006;FounderCES"/>
          <p:cNvPicPr/>
          <p:nvPr/>
        </p:nvPicPr>
        <p:blipFill>
          <a:blip r:embed="rId1"/>
          <a:stretch>
            <a:fillRect/>
          </a:stretch>
        </p:blipFill>
        <p:spPr>
          <a:xfrm>
            <a:off x="360854" y="901059"/>
            <a:ext cx="1667510" cy="365760"/>
          </a:xfrm>
          <a:prstGeom prst="rect">
            <a:avLst/>
          </a:prstGeom>
        </p:spPr>
      </p:pic>
      <p:pic>
        <p:nvPicPr>
          <p:cNvPr id="5" name="E213.eps" descr="id:2147495013;FounderCES"/>
          <p:cNvPicPr/>
          <p:nvPr/>
        </p:nvPicPr>
        <p:blipFill>
          <a:blip r:embed="rId2"/>
          <a:stretch>
            <a:fillRect/>
          </a:stretch>
        </p:blipFill>
        <p:spPr>
          <a:xfrm>
            <a:off x="3195374" y="1484784"/>
            <a:ext cx="5708144" cy="499462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1341120" algn="l"/>
                <a:tab pos="5940425" algn="l"/>
              </a:tabLst>
            </a:pPr>
            <a:r>
              <a:rPr lang="en-US" altLang="zh-CN" b="1" dirty="0" smtClean="0">
                <a:solidFill>
                  <a:srgbClr val="1EB26A"/>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死结</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活结</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死杆</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活杆</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死结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5020;FounderCES"/>
          <p:cNvPicPr/>
          <p:nvPr/>
        </p:nvPicPr>
        <p:blipFill>
          <a:blip r:embed="rId1"/>
          <a:stretch>
            <a:fillRect/>
          </a:stretch>
        </p:blipFill>
        <p:spPr>
          <a:xfrm>
            <a:off x="478582" y="815282"/>
            <a:ext cx="1228725" cy="431165"/>
          </a:xfrm>
          <a:prstGeom prst="rect">
            <a:avLst/>
          </a:prstGeom>
        </p:spPr>
      </p:pic>
      <p:graphicFrame>
        <p:nvGraphicFramePr>
          <p:cNvPr id="4" name="表格 3"/>
          <p:cNvGraphicFramePr>
            <a:graphicFrameLocks noGrp="1"/>
          </p:cNvGraphicFramePr>
          <p:nvPr/>
        </p:nvGraphicFramePr>
        <p:xfrm>
          <a:off x="343711" y="1942941"/>
          <a:ext cx="11502992" cy="4616723"/>
        </p:xfrm>
        <a:graphic>
          <a:graphicData uri="http://schemas.openxmlformats.org/drawingml/2006/table">
            <a:tbl>
              <a:tblPr firstRow="1" firstCol="1" bandRow="1"/>
              <a:tblGrid>
                <a:gridCol w="883430"/>
                <a:gridCol w="2491801"/>
                <a:gridCol w="3240360"/>
                <a:gridCol w="4887401"/>
              </a:tblGrid>
              <a:tr h="0">
                <a:tc>
                  <a:txBody>
                    <a:bodyPr/>
                    <a:lstStyle/>
                    <a:p>
                      <a:pPr algn="ctr" hangingPunct="0">
                        <a:lnSpc>
                          <a:spcPct val="150000"/>
                        </a:lnSpc>
                        <a:spcAft>
                          <a:spcPts val="0"/>
                        </a:spcAft>
                        <a:tabLst>
                          <a:tab pos="594106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73523">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死结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把绳分成两段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且不可以沿绳移动的结点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两侧的绳因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死结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而变成了两根独立的绳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绳上的弹力不一定相等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44216">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把绳分成两段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且可以沿绳移动的结点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如滑轮、挂钩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而弯曲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但实际上是同一根绳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绳上的弹力一定相等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50" name="ef617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73107" y="2564904"/>
            <a:ext cx="1893630" cy="1728192"/>
          </a:xfrm>
          <a:prstGeom prst="rect">
            <a:avLst/>
          </a:prstGeom>
          <a:noFill/>
          <a:extLst>
            <a:ext uri="{909E8E84-426E-40DD-AFC4-6F175D3DCCD1}">
              <a14:hiddenFill xmlns:a14="http://schemas.microsoft.com/office/drawing/2010/main">
                <a:solidFill>
                  <a:srgbClr val="FFFFFF"/>
                </a:solidFill>
              </a14:hiddenFill>
            </a:ext>
          </a:extLst>
        </p:spPr>
      </p:pic>
      <p:pic>
        <p:nvPicPr>
          <p:cNvPr id="2049" name="ef618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3412" y="4509120"/>
            <a:ext cx="2063672" cy="19652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死杆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43711" y="1556792"/>
          <a:ext cx="11502992" cy="4896544"/>
        </p:xfrm>
        <a:graphic>
          <a:graphicData uri="http://schemas.openxmlformats.org/drawingml/2006/table">
            <a:tbl>
              <a:tblPr firstRow="1" firstCol="1" bandRow="1"/>
              <a:tblGrid>
                <a:gridCol w="883430"/>
                <a:gridCol w="2491801"/>
                <a:gridCol w="3312368"/>
                <a:gridCol w="4815393"/>
              </a:tblGrid>
              <a:tr h="0">
                <a:tc>
                  <a:txBody>
                    <a:bodyPr/>
                    <a:lstStyle/>
                    <a:p>
                      <a:pPr algn="just" hangingPunct="0">
                        <a:lnSpc>
                          <a:spcPct val="150000"/>
                        </a:lnSpc>
                        <a:spcAft>
                          <a:spcPts val="0"/>
                        </a:spcAft>
                        <a:tabLst>
                          <a:tab pos="594106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403688">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用转轴或铰链连接的轻杆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平衡时杆所受到的弹力方向一定沿着杆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否则会引起杆的转动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44216">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插入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墙壁或固定的轻杆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杆受到的弹力可以沿杆的方向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也可以不沿杆的方向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4" name="ef619h.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543478" y="2247055"/>
            <a:ext cx="1981200" cy="2163762"/>
          </a:xfrm>
          <a:prstGeom prst="rect">
            <a:avLst/>
          </a:prstGeom>
          <a:noFill/>
          <a:extLst>
            <a:ext uri="{909E8E84-426E-40DD-AFC4-6F175D3DCCD1}">
              <a14:hiddenFill xmlns:a14="http://schemas.microsoft.com/office/drawing/2010/main">
                <a:solidFill>
                  <a:srgbClr val="FFFFFF"/>
                </a:solidFill>
              </a14:hiddenFill>
            </a:ext>
          </a:extLst>
        </p:spPr>
      </p:pic>
      <p:pic>
        <p:nvPicPr>
          <p:cNvPr id="3073" name="ef620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27454" y="4551311"/>
            <a:ext cx="2259241" cy="18722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50861"/>
              </a:xfrm>
            </p:spPr>
            <p:txBody>
              <a:bodyPr/>
              <a:lstStyle/>
              <a:p>
                <a:pPr hangingPunct="0">
                  <a:lnSpc>
                    <a:spcPct val="140000"/>
                  </a:lnSpc>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安徽省马鞍山市第二中学期中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如图甲所示，轻杆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一端与墙上光滑的铰链连接，另一端用轻绳系住，绳、杆之间的夹角为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点下方悬挂质量为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如图乙所示，轻杆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一端插入墙内，另一端装有小滑轮，现用轻绳绕过滑轮拴住质量为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的重物，绳、杆之间的夹角也为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甲、乙两图中杆都垂直于墙，下列说法中正确的是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图甲、乙中杆的弹力之比为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图甲中杆的弹力更大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两根杆中弹力方向均沿杆方向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若图甲、乙中轻绳能承受的最大拉力相同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则物体加重时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图乙中的轻绳更容易断裂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50861"/>
              </a:xfrm>
              <a:blipFill rotWithShape="1">
                <a:blip r:embed="rId1"/>
                <a:stretch>
                  <a:fillRect l="-2" t="-12" r="1" b="1"/>
                </a:stretch>
              </a:blipFill>
            </p:spPr>
            <p:txBody>
              <a:bodyPr/>
              <a:lstStyle/>
              <a:p>
                <a:r>
                  <a:rPr lang="zh-CN" altLang="en-US">
                    <a:noFill/>
                  </a:rPr>
                  <a:t> </a:t>
                </a:r>
              </a:p>
            </p:txBody>
          </p:sp>
        </mc:Fallback>
      </mc:AlternateContent>
      <p:pic>
        <p:nvPicPr>
          <p:cNvPr id="3" name="24典例4.eps" descr="id:2147495043;FounderCES"/>
          <p:cNvPicPr/>
          <p:nvPr/>
        </p:nvPicPr>
        <p:blipFill>
          <a:blip r:embed="rId2"/>
          <a:stretch>
            <a:fillRect/>
          </a:stretch>
        </p:blipFill>
        <p:spPr>
          <a:xfrm>
            <a:off x="539149" y="856590"/>
            <a:ext cx="1203325" cy="387350"/>
          </a:xfrm>
          <a:prstGeom prst="rect">
            <a:avLst/>
          </a:prstGeom>
        </p:spPr>
      </p:pic>
      <p:pic>
        <p:nvPicPr>
          <p:cNvPr id="5" name="ef621h.jpg" descr="id:2147495050;FounderCES"/>
          <p:cNvPicPr/>
          <p:nvPr/>
        </p:nvPicPr>
        <p:blipFill>
          <a:blip r:embed="rId3"/>
          <a:stretch>
            <a:fillRect/>
          </a:stretch>
        </p:blipFill>
        <p:spPr>
          <a:xfrm>
            <a:off x="5951190" y="2839955"/>
            <a:ext cx="1962221" cy="1944215"/>
          </a:xfrm>
          <a:prstGeom prst="rect">
            <a:avLst/>
          </a:prstGeom>
        </p:spPr>
      </p:pic>
      <p:pic>
        <p:nvPicPr>
          <p:cNvPr id="6" name="ef622h.jpg" descr="id:2147495057;FounderCES"/>
          <p:cNvPicPr/>
          <p:nvPr/>
        </p:nvPicPr>
        <p:blipFill>
          <a:blip r:embed="rId4"/>
          <a:stretch>
            <a:fillRect/>
          </a:stretch>
        </p:blipFill>
        <p:spPr>
          <a:xfrm>
            <a:off x="9047534" y="2833058"/>
            <a:ext cx="2052680" cy="1944215"/>
          </a:xfrm>
          <a:prstGeom prst="rect">
            <a:avLst/>
          </a:prstGeom>
        </p:spPr>
      </p:pic>
      <p:sp>
        <p:nvSpPr>
          <p:cNvPr id="7" name="内容占位符 1"/>
          <p:cNvSpPr txBox="1"/>
          <p:nvPr/>
        </p:nvSpPr>
        <p:spPr bwMode="auto">
          <a:xfrm>
            <a:off x="360854" y="445942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593934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答案.eps" descr="id:2147493967;FounderCES"/>
          <p:cNvPicPr/>
          <p:nvPr/>
        </p:nvPicPr>
        <p:blipFill>
          <a:blip r:embed="rId5"/>
          <a:stretch>
            <a:fillRect/>
          </a:stretch>
        </p:blipFill>
        <p:spPr>
          <a:xfrm>
            <a:off x="430424" y="6101942"/>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8830696" cy="5248910"/>
              </a:xfrm>
            </p:spPr>
            <p:txBody>
              <a:bodyPr/>
              <a:lstStyle/>
              <a:p>
                <a:pPr algn="dist" hangingPunct="0">
                  <a:lnSpc>
                    <a:spcPct val="140000"/>
                  </a:lnSpc>
                  <a:spcAft>
                    <a:spcPts val="0"/>
                  </a:spcAft>
                  <a:tabLst>
                    <a:tab pos="9842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图甲中的杆与铰链相连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可以自由转动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弹力方向沿杆方向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题图乙中杆的一端插在墙里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不能自由转动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弹力方向不一定沿杆方向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而是沿两根绳合力的反方向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10000"/>
                  </a:lnSpc>
                  <a:spcAft>
                    <a:spcPts val="0"/>
                  </a:spcAft>
                  <a:tabLst>
                    <a:tab pos="98425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点为研究对象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根据平衡条件可得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点为研究对象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受到下边绳的拉力、上边绳的拉力和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杆的弹力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和重力的夹角为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则由几何知识可得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即轻杆受到的弹力为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题图甲中轻绳的拉力为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题图乙中</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的拉力为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若甲、乙中轻绳能承受的最大拉力相同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则物体加重时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题图甲中的轻绳更容易断裂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8830696" cy="5248910"/>
              </a:xfrm>
              <a:blipFill rotWithShape="1">
                <a:blip r:embed="rId1"/>
                <a:stretch>
                  <a:fillRect l="-2" t="-12" r="6" b="12"/>
                </a:stretch>
              </a:blipFill>
            </p:spPr>
            <p:txBody>
              <a:bodyPr/>
              <a:lstStyle/>
              <a:p>
                <a:r>
                  <a:rPr lang="zh-CN" altLang="en-US">
                    <a:noFill/>
                  </a:rPr>
                  <a:t> </a:t>
                </a:r>
              </a:p>
            </p:txBody>
          </p:sp>
        </mc:Fallback>
      </mc:AlternateContent>
      <p:pic>
        <p:nvPicPr>
          <p:cNvPr id="3" name="24解析.eps" descr="id:2147495064;FounderCES"/>
          <p:cNvPicPr/>
          <p:nvPr/>
        </p:nvPicPr>
        <p:blipFill>
          <a:blip r:embed="rId2"/>
          <a:stretch>
            <a:fillRect/>
          </a:stretch>
        </p:blipFill>
        <p:spPr>
          <a:xfrm>
            <a:off x="478582" y="908720"/>
            <a:ext cx="840740" cy="299720"/>
          </a:xfrm>
          <a:prstGeom prst="rect">
            <a:avLst/>
          </a:prstGeom>
        </p:spPr>
      </p:pic>
      <p:pic>
        <p:nvPicPr>
          <p:cNvPr id="4" name="ef623h.jpg" descr="id:2147495071;FounderCES"/>
          <p:cNvPicPr/>
          <p:nvPr/>
        </p:nvPicPr>
        <p:blipFill>
          <a:blip r:embed="rId3"/>
          <a:stretch>
            <a:fillRect/>
          </a:stretch>
        </p:blipFill>
        <p:spPr>
          <a:xfrm>
            <a:off x="9335566" y="3717032"/>
            <a:ext cx="2448272" cy="1681240"/>
          </a:xfrm>
          <a:prstGeom prst="rect">
            <a:avLst/>
          </a:prstGeom>
        </p:spPr>
      </p:pic>
      <p:pic>
        <p:nvPicPr>
          <p:cNvPr id="5" name="ef624h.jpg" descr="id:2147495078;FounderCES"/>
          <p:cNvPicPr/>
          <p:nvPr/>
        </p:nvPicPr>
        <p:blipFill>
          <a:blip r:embed="rId4"/>
          <a:stretch>
            <a:fillRect/>
          </a:stretch>
        </p:blipFill>
        <p:spPr>
          <a:xfrm>
            <a:off x="9335566" y="908720"/>
            <a:ext cx="2424807" cy="2027378"/>
          </a:xfrm>
          <a:prstGeom prst="rect">
            <a:avLst/>
          </a:prstGeom>
        </p:spPr>
      </p:pic>
      <p:sp>
        <p:nvSpPr>
          <p:cNvPr id="7" name="矩形 6"/>
          <p:cNvSpPr/>
          <p:nvPr/>
        </p:nvSpPr>
        <p:spPr>
          <a:xfrm>
            <a:off x="10053805" y="3090864"/>
            <a:ext cx="494046" cy="461665"/>
          </a:xfrm>
          <a:prstGeom prst="rect">
            <a:avLst/>
          </a:prstGeom>
        </p:spPr>
        <p:txBody>
          <a:bodyPr wrap="none">
            <a:spAutoFit/>
          </a:bodyPr>
          <a:lstStyle/>
          <a:p>
            <a:r>
              <a:rPr lang="zh-CN" altLang="zh-CN" sz="2400" dirty="0">
                <a:solidFill>
                  <a:schemeClr val="tx1"/>
                </a:solidFill>
                <a:ea typeface="楷体" panose="02010609060101010101" pitchFamily="49" charset="-122"/>
                <a:cs typeface="Times New Roman" panose="02020603050405020304" pitchFamily="18" charset="0"/>
              </a:rPr>
              <a:t>甲</a:t>
            </a:r>
            <a:endParaRPr lang="zh-CN" altLang="en-US" dirty="0">
              <a:solidFill>
                <a:schemeClr val="tx1"/>
              </a:solidFill>
            </a:endParaRPr>
          </a:p>
        </p:txBody>
      </p:sp>
      <p:sp>
        <p:nvSpPr>
          <p:cNvPr id="9" name="矩形 8"/>
          <p:cNvSpPr/>
          <p:nvPr/>
        </p:nvSpPr>
        <p:spPr>
          <a:xfrm>
            <a:off x="10065656" y="5562775"/>
            <a:ext cx="494046" cy="461665"/>
          </a:xfrm>
          <a:prstGeom prst="rect">
            <a:avLst/>
          </a:prstGeom>
        </p:spPr>
        <p:txBody>
          <a:bodyPr wrap="none">
            <a:spAutoFit/>
          </a:bodyPr>
          <a:lstStyle/>
          <a:p>
            <a:r>
              <a:rPr lang="zh-CN" altLang="zh-CN" sz="2400" dirty="0">
                <a:solidFill>
                  <a:schemeClr val="tx1"/>
                </a:solidFill>
                <a:ea typeface="楷体" panose="02010609060101010101" pitchFamily="49" charset="-122"/>
                <a:cs typeface="Times New Roman" panose="02020603050405020304" pitchFamily="18" charset="0"/>
              </a:rPr>
              <a:t>乙</a:t>
            </a:r>
            <a:endParaRPr lang="zh-CN" altLang="en-US"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576248"/>
          </a:xfrm>
        </p:spPr>
        <p:txBody>
          <a:bodyPr/>
          <a:lstStyle/>
          <a:p>
            <a:pPr>
              <a:tabLst>
                <a:tab pos="1341120" algn="l"/>
                <a:tab pos="5645150" algn="l"/>
                <a:tab pos="986155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按实际作用效果分解的问题</a:t>
            </a:r>
            <a:endParaRPr lang="zh-CN" altLang="en-US" dirty="0"/>
          </a:p>
        </p:txBody>
      </p:sp>
      <p:pic>
        <p:nvPicPr>
          <p:cNvPr id="4" name="24情境通.eps" descr="id:2147495092;FounderCES"/>
          <p:cNvPicPr/>
          <p:nvPr/>
        </p:nvPicPr>
        <p:blipFill>
          <a:blip r:embed="rId1"/>
          <a:stretch>
            <a:fillRect/>
          </a:stretch>
        </p:blipFill>
        <p:spPr>
          <a:xfrm>
            <a:off x="2422798" y="748554"/>
            <a:ext cx="7749237" cy="785183"/>
          </a:xfrm>
          <a:prstGeom prst="rect">
            <a:avLst/>
          </a:prstGeom>
        </p:spPr>
      </p:pic>
      <p:pic>
        <p:nvPicPr>
          <p:cNvPr id="5" name="情境1.eps" descr="id:2147495099;FounderCES"/>
          <p:cNvPicPr/>
          <p:nvPr/>
        </p:nvPicPr>
        <p:blipFill>
          <a:blip r:embed="rId2"/>
          <a:stretch>
            <a:fillRect/>
          </a:stretch>
        </p:blipFill>
        <p:spPr>
          <a:xfrm>
            <a:off x="406557" y="1806133"/>
            <a:ext cx="1228725" cy="431165"/>
          </a:xfrm>
          <a:prstGeom prst="rect">
            <a:avLst/>
          </a:prstGeom>
        </p:spPr>
      </p:pic>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343711" y="2596542"/>
              <a:ext cx="11502992" cy="2992698"/>
            </p:xfrm>
            <a:graphic>
              <a:graphicData uri="http://schemas.openxmlformats.org/drawingml/2006/table">
                <a:tbl>
                  <a:tblPr firstRow="1" firstCol="1" bandRow="1"/>
                  <a:tblGrid>
                    <a:gridCol w="5615423"/>
                    <a:gridCol w="5887569"/>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444058">
                    <a:tc>
                      <a:txBody>
                        <a:bodyPr/>
                        <a:lstStyle/>
                        <a:p>
                          <a:pPr algn="ctr" hangingPunct="0">
                            <a:lnSpc>
                              <a:spcPct val="150000"/>
                            </a:lnSpc>
                            <a:spcAft>
                              <a:spcPts val="0"/>
                            </a:spcAft>
                            <a:tabLst>
                              <a:tab pos="5941060"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重力分解为使球压紧挡板的分力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和使球压紧斜面的分力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g</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𝐜𝐨𝐬</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𝜶</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6" name="表格 5"/>
              <p:cNvGraphicFramePr>
                <a:graphicFrameLocks noGrp="1"/>
              </p:cNvGraphicFramePr>
              <p:nvPr/>
            </p:nvGraphicFramePr>
            <p:xfrm>
              <a:off x="343711" y="2596542"/>
              <a:ext cx="11502992" cy="2992698"/>
            </p:xfrm>
            <a:graphic>
              <a:graphicData uri="http://schemas.openxmlformats.org/drawingml/2006/table">
                <a:tbl>
                  <a:tblPr firstRow="1" firstCol="1" bandRow="1"/>
                  <a:tblGrid>
                    <a:gridCol w="5615423"/>
                    <a:gridCol w="5887569"/>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444115">
                    <a:tc>
                      <a:txBody>
                        <a:bodyPr/>
                        <a:lstStyle/>
                        <a:p>
                          <a:pPr algn="ctr" hangingPunct="0">
                            <a:lnSpc>
                              <a:spcPct val="150000"/>
                            </a:lnSpc>
                            <a:spcAft>
                              <a:spcPts val="0"/>
                            </a:spcAft>
                            <a:tabLst>
                              <a:tab pos="5941060"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bl>
              </a:graphicData>
            </a:graphic>
          </p:graphicFrame>
        </mc:Fallback>
      </mc:AlternateContent>
      <p:pic>
        <p:nvPicPr>
          <p:cNvPr id="4098" name="we44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2758" y="3501008"/>
            <a:ext cx="2199334" cy="16561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862322"/>
          </a:xfrm>
        </p:spPr>
        <p:txBody>
          <a:bodyPr/>
          <a:lstStyle/>
          <a:p>
            <a:pPr hangingPunct="0">
              <a:spcAft>
                <a:spcPts val="0"/>
              </a:spcAft>
              <a:tabLst>
                <a:tab pos="1341120" algn="l"/>
                <a:tab pos="594042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物体的平衡状态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平衡状态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物理学中，把物体静止或做匀速直线运动时所处的状态称为平衡状态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平衡状态的特征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处于静止状态或者匀速直线运动状态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1"/>
          <a:stretch>
            <a:fillRect/>
          </a:stretch>
        </p:blipFill>
        <p:spPr>
          <a:xfrm>
            <a:off x="394255" y="1647095"/>
            <a:ext cx="1236455" cy="341745"/>
          </a:xfrm>
          <a:prstGeom prst="rect">
            <a:avLst/>
          </a:prstGeom>
        </p:spPr>
      </p:pic>
      <p:pic>
        <p:nvPicPr>
          <p:cNvPr id="7" name="24知识过.eps" descr="id:2147493868;FounderCES"/>
          <p:cNvPicPr/>
          <p:nvPr/>
        </p:nvPicPr>
        <p:blipFill>
          <a:blip r:embed="rId2"/>
          <a:stretch>
            <a:fillRect/>
          </a:stretch>
        </p:blipFill>
        <p:spPr>
          <a:xfrm>
            <a:off x="2494806" y="770554"/>
            <a:ext cx="6966049" cy="60134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34567" y="980728"/>
              <a:ext cx="11521280" cy="5472608"/>
            </p:xfrm>
            <a:graphic>
              <a:graphicData uri="http://schemas.openxmlformats.org/drawingml/2006/table">
                <a:tbl>
                  <a:tblPr firstRow="1" firstCol="1" bandRow="1"/>
                  <a:tblGrid>
                    <a:gridCol w="5624351"/>
                    <a:gridCol w="5896929"/>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403688">
                    <a:tc>
                      <a:txBody>
                        <a:bodyPr/>
                        <a:lstStyle/>
                        <a:p>
                          <a:pPr algn="ctr" hangingPunct="0">
                            <a:lnSpc>
                              <a:spcPct val="150000"/>
                            </a:lnSpc>
                            <a:spcAft>
                              <a:spcPts val="0"/>
                            </a:spcAft>
                            <a:tabLst>
                              <a:tab pos="5941060"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重力分解为使球压紧竖直墙壁的分力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和使球拉紧悬线的分力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g</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𝐜𝐨𝐬</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𝜶</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20280">
                    <a:tc>
                      <a:txBody>
                        <a:bodyPr/>
                        <a:lstStyle/>
                        <a:p>
                          <a:pPr algn="ctr"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重力分解为拉紧细线</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和拉紧细线</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的分力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g</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𝟐𝐬𝐢𝐧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𝜶</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334567" y="980728"/>
              <a:ext cx="11521280" cy="5472608"/>
            </p:xfrm>
            <a:graphic>
              <a:graphicData uri="http://schemas.openxmlformats.org/drawingml/2006/table">
                <a:tbl>
                  <a:tblPr firstRow="1" firstCol="1" bandRow="1"/>
                  <a:tblGrid>
                    <a:gridCol w="5624351"/>
                    <a:gridCol w="5896929"/>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分解思路</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403475">
                    <a:tc>
                      <a:txBody>
                        <a:bodyPr/>
                        <a:lstStyle/>
                        <a:p>
                          <a:pPr algn="ctr" hangingPunct="0">
                            <a:lnSpc>
                              <a:spcPct val="150000"/>
                            </a:lnSpc>
                            <a:spcAft>
                              <a:spcPts val="0"/>
                            </a:spcAft>
                            <a:tabLst>
                              <a:tab pos="5941060"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2520315">
                    <a:tc>
                      <a:txBody>
                        <a:bodyPr/>
                        <a:lstStyle/>
                        <a:p>
                          <a:pPr algn="ctr"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5124" name="we44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19797" y="1576670"/>
            <a:ext cx="1443161" cy="2282383"/>
          </a:xfrm>
          <a:prstGeom prst="rect">
            <a:avLst/>
          </a:prstGeom>
          <a:noFill/>
          <a:extLst>
            <a:ext uri="{909E8E84-426E-40DD-AFC4-6F175D3DCCD1}">
              <a14:hiddenFill xmlns:a14="http://schemas.microsoft.com/office/drawing/2010/main">
                <a:solidFill>
                  <a:srgbClr val="FFFFFF"/>
                </a:solidFill>
              </a14:hiddenFill>
            </a:ext>
          </a:extLst>
        </p:spPr>
      </p:pic>
      <p:pic>
        <p:nvPicPr>
          <p:cNvPr id="5123" name="we44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6774" y="4069128"/>
            <a:ext cx="1872208" cy="22823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1431925"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带是交叉路口常见的一种交通设施，车辆驶过减速带时要减速，以保障行人的安全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当汽车前轮刚爬上减速带时，减速带对车轮的弹力为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，下列选项中弹力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画法正确且分解合理的是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5114;FounderCES"/>
          <p:cNvPicPr/>
          <p:nvPr/>
        </p:nvPicPr>
        <p:blipFill>
          <a:blip r:embed="rId1"/>
          <a:stretch>
            <a:fillRect/>
          </a:stretch>
        </p:blipFill>
        <p:spPr>
          <a:xfrm>
            <a:off x="510834" y="856590"/>
            <a:ext cx="1203325" cy="387350"/>
          </a:xfrm>
          <a:prstGeom prst="rect">
            <a:avLst/>
          </a:prstGeom>
        </p:spPr>
      </p:pic>
      <p:pic>
        <p:nvPicPr>
          <p:cNvPr id="6" name="we440.jpg" descr="id:2147495121;FounderCES"/>
          <p:cNvPicPr/>
          <p:nvPr/>
        </p:nvPicPr>
        <p:blipFill>
          <a:blip r:embed="rId2"/>
          <a:stretch>
            <a:fillRect/>
          </a:stretch>
        </p:blipFill>
        <p:spPr>
          <a:xfrm>
            <a:off x="3142878" y="2502498"/>
            <a:ext cx="5760640" cy="4120697"/>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132089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98425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减速带对车轮的弹力方向垂直于车轮和减速带的接触面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指向车轮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按照力的作用效果分解更合理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即将</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分解为水平方向和竖直方向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水平方向的分力产生的效果为减慢汽车的速度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竖直方向的分力产生使汽车向上运动的作用效果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9967"/>
          </a:xfrm>
        </p:spPr>
        <p:txBody>
          <a:bodyPr/>
          <a:lstStyle/>
          <a:p>
            <a:pPr>
              <a:tabLst>
                <a:tab pos="804545"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rPr>
              <a:t>	  B</a:t>
            </a:r>
            <a:endParaRPr lang="zh-CN" altLang="en-US" dirty="0"/>
          </a:p>
        </p:txBody>
      </p:sp>
      <p:pic>
        <p:nvPicPr>
          <p:cNvPr id="3" name="24答案.eps" descr="id:2147495135;FounderCES"/>
          <p:cNvPicPr/>
          <p:nvPr/>
        </p:nvPicPr>
        <p:blipFill>
          <a:blip r:embed="rId1"/>
          <a:stretch>
            <a:fillRect/>
          </a:stretch>
        </p:blipFill>
        <p:spPr>
          <a:xfrm>
            <a:off x="373109" y="925999"/>
            <a:ext cx="840740" cy="299720"/>
          </a:xfrm>
          <a:prstGeom prst="rect">
            <a:avLst/>
          </a:prstGeom>
        </p:spPr>
      </p:pic>
      <p:pic>
        <p:nvPicPr>
          <p:cNvPr id="5" name="24解析.eps" descr="id:2147495128;FounderCES"/>
          <p:cNvPicPr/>
          <p:nvPr/>
        </p:nvPicPr>
        <p:blipFill>
          <a:blip r:embed="rId2"/>
          <a:stretch>
            <a:fillRect/>
          </a:stretch>
        </p:blipFill>
        <p:spPr>
          <a:xfrm>
            <a:off x="406574" y="1495864"/>
            <a:ext cx="840740" cy="299720"/>
          </a:xfrm>
          <a:prstGeom prst="rect">
            <a:avLst/>
          </a:prstGeom>
        </p:spPr>
      </p:pic>
      <p:pic>
        <p:nvPicPr>
          <p:cNvPr id="6" name="we440.jpg" descr="id:2147495121;FounderCES"/>
          <p:cNvPicPr/>
          <p:nvPr/>
        </p:nvPicPr>
        <p:blipFill rotWithShape="1">
          <a:blip r:embed="rId3"/>
          <a:srcRect b="46164"/>
          <a:stretch>
            <a:fillRect/>
          </a:stretch>
        </p:blipFill>
        <p:spPr>
          <a:xfrm>
            <a:off x="190550" y="3738363"/>
            <a:ext cx="5760640" cy="2218421"/>
          </a:xfrm>
          <a:prstGeom prst="rect">
            <a:avLst/>
          </a:prstGeom>
        </p:spPr>
      </p:pic>
      <p:pic>
        <p:nvPicPr>
          <p:cNvPr id="7" name="we440.jpg" descr="id:2147495121;FounderCES"/>
          <p:cNvPicPr/>
          <p:nvPr/>
        </p:nvPicPr>
        <p:blipFill rotWithShape="1">
          <a:blip r:embed="rId3"/>
          <a:srcRect t="53836"/>
          <a:stretch>
            <a:fillRect/>
          </a:stretch>
        </p:blipFill>
        <p:spPr>
          <a:xfrm>
            <a:off x="6020763" y="3974996"/>
            <a:ext cx="5760640" cy="19022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情境2.eps" descr="id:2147495142;FounderCES"/>
          <p:cNvPicPr/>
          <p:nvPr/>
        </p:nvPicPr>
        <p:blipFill>
          <a:blip r:embed="rId1"/>
          <a:stretch>
            <a:fillRect/>
          </a:stretch>
        </p:blipFill>
        <p:spPr>
          <a:xfrm>
            <a:off x="478582" y="836712"/>
            <a:ext cx="1228725" cy="431165"/>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动态平衡</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受力分析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研究对象在指定物理环境中受到的所有力都分析出来，并画出物体所受的力的示意图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受力分析的三种方法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343711" y="3692651"/>
          <a:ext cx="11502992" cy="2194560"/>
        </p:xfrm>
        <a:graphic>
          <a:graphicData uri="http://schemas.openxmlformats.org/drawingml/2006/table">
            <a:tbl>
              <a:tblPr firstRow="1" firstCol="1" bandRow="1"/>
              <a:tblGrid>
                <a:gridCol w="2300599"/>
                <a:gridCol w="9202393"/>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整体法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将运动状态相同的几个相互关联的物体作为一个整体进行受力分析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隔离法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将所研究的对象从周围的物体中分离出来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单独进行受力分析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假设法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在受力分析时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若不能确定某力是否存在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可先对其作出存在的假设</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然后通过分析该力对物体运动状态的影响来判断该力是否存在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分析动态平衡问题的常用方法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解析法：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列平衡方程，求出未知量与已知量的关系表达式；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根据已知量的变化情况来确定未知量的变化情况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图解法：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根据已知量的变化情况，画出平行四边形边、角的变化；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确定未知量大小、方向的变化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相似三角形法：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根据已知条件画出力的三角形和空间几何三角形，确定对应边，利用三角形相似知识列出比例式；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确定未知量大小的变化情况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如图所示，上表面光滑的半圆柱体放在水平面上，小物块在外力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作用下从靠近半圆柱体顶点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点沿圆弧缓慢下滑到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点，此过程中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始终沿圆弧的切线方向且半圆柱体保持静止状态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则下列说法中正确的是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半圆柱体对小物块的支持力变小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先变小后变大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地面对半圆柱体的摩擦力先变大后变小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地面对半圆柱体的支持力变小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008.jpg" descr="id:2147495164;FounderCES"/>
          <p:cNvPicPr/>
          <p:nvPr/>
        </p:nvPicPr>
        <p:blipFill>
          <a:blip r:embed="rId1"/>
          <a:stretch>
            <a:fillRect/>
          </a:stretch>
        </p:blipFill>
        <p:spPr>
          <a:xfrm>
            <a:off x="7103318" y="2706533"/>
            <a:ext cx="4157868" cy="1805276"/>
          </a:xfrm>
          <a:prstGeom prst="rect">
            <a:avLst/>
          </a:prstGeom>
        </p:spPr>
      </p:pic>
      <p:pic>
        <p:nvPicPr>
          <p:cNvPr id="4" name="24典例2.eps" descr="id:2147495157;FounderCES"/>
          <p:cNvPicPr/>
          <p:nvPr/>
        </p:nvPicPr>
        <p:blipFill>
          <a:blip r:embed="rId2"/>
          <a:stretch>
            <a:fillRect/>
          </a:stretch>
        </p:blipFill>
        <p:spPr>
          <a:xfrm>
            <a:off x="478582" y="836712"/>
            <a:ext cx="1203325" cy="387350"/>
          </a:xfrm>
          <a:prstGeom prst="rect">
            <a:avLst/>
          </a:prstGeom>
        </p:spPr>
      </p:pic>
      <p:sp>
        <p:nvSpPr>
          <p:cNvPr id="5" name="内容占位符 1"/>
          <p:cNvSpPr txBox="1"/>
          <p:nvPr/>
        </p:nvSpPr>
        <p:spPr bwMode="auto">
          <a:xfrm>
            <a:off x="360854" y="460100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04545"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rPr>
              <a:t>	  </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D</a:t>
            </a:r>
            <a:endParaRPr lang="zh-CN" altLang="en-US" dirty="0"/>
          </a:p>
        </p:txBody>
      </p:sp>
      <p:pic>
        <p:nvPicPr>
          <p:cNvPr id="6" name="24答案.eps" descr="id:2147495135;FounderCES"/>
          <p:cNvPicPr/>
          <p:nvPr/>
        </p:nvPicPr>
        <p:blipFill>
          <a:blip r:embed="rId3"/>
          <a:stretch>
            <a:fillRect/>
          </a:stretch>
        </p:blipFill>
        <p:spPr>
          <a:xfrm>
            <a:off x="373109" y="4780885"/>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47563"/>
          </a:xfrm>
        </p:spPr>
        <p:txBody>
          <a:bodyPr/>
          <a:lstStyle/>
          <a:p>
            <a:pPr hangingPunct="0">
              <a:spcAft>
                <a:spcPts val="0"/>
              </a:spcAft>
              <a:tabLst>
                <a:tab pos="9842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小物块受力分析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受到重力、支持力和拉力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根据共点力平衡条件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故支持力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009.jpg" descr="id:2147495178;FounderCES"/>
          <p:cNvPicPr/>
          <p:nvPr/>
        </p:nvPicPr>
        <p:blipFill>
          <a:blip r:embed="rId1"/>
          <a:stretch>
            <a:fillRect/>
          </a:stretch>
        </p:blipFill>
        <p:spPr>
          <a:xfrm>
            <a:off x="3925027" y="1606487"/>
            <a:ext cx="4180316" cy="2412846"/>
          </a:xfrm>
          <a:prstGeom prst="rect">
            <a:avLst/>
          </a:prstGeom>
        </p:spPr>
      </p:pic>
      <p:sp>
        <p:nvSpPr>
          <p:cNvPr id="6" name="矩形 5"/>
          <p:cNvSpPr/>
          <p:nvPr/>
        </p:nvSpPr>
        <p:spPr>
          <a:xfrm>
            <a:off x="5922117" y="4133979"/>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pic>
        <p:nvPicPr>
          <p:cNvPr id="7" name="24解析.eps" descr="id:2147495171;FounderCES"/>
          <p:cNvPicPr/>
          <p:nvPr/>
        </p:nvPicPr>
        <p:blipFill>
          <a:blip r:embed="rId2"/>
          <a:stretch>
            <a:fillRect/>
          </a:stretch>
        </p:blipFill>
        <p:spPr>
          <a:xfrm>
            <a:off x="478582" y="908720"/>
            <a:ext cx="840740" cy="29972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6036310"/>
              </a:xfrm>
            </p:spPr>
            <p:txBody>
              <a:bodyPr/>
              <a:lstStyle/>
              <a:p>
                <a:pPr hangingPunct="0">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对半圆柱体受力分析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受到小物块的压力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地面的支持力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地面的静摩擦力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根据共点力平衡条件可知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故静摩擦力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先变大后变小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6036310"/>
              </a:xfrm>
              <a:blipFill rotWithShape="1">
                <a:blip r:embed="rId1"/>
                <a:stretch>
                  <a:fillRect l="-2" t="-10" r="1" b="10"/>
                </a:stretch>
              </a:blipFill>
            </p:spPr>
            <p:txBody>
              <a:bodyPr/>
              <a:lstStyle/>
              <a:p>
                <a:r>
                  <a:rPr lang="zh-CN" altLang="en-US">
                    <a:noFill/>
                  </a:rPr>
                  <a:t> </a:t>
                </a:r>
              </a:p>
            </p:txBody>
          </p:sp>
        </mc:Fallback>
      </mc:AlternateContent>
      <p:pic>
        <p:nvPicPr>
          <p:cNvPr id="3" name="as1010.jpg" descr="id:2147495185;FounderCES"/>
          <p:cNvPicPr/>
          <p:nvPr/>
        </p:nvPicPr>
        <p:blipFill>
          <a:blip r:embed="rId2"/>
          <a:stretch>
            <a:fillRect/>
          </a:stretch>
        </p:blipFill>
        <p:spPr>
          <a:xfrm>
            <a:off x="4727054" y="1484784"/>
            <a:ext cx="3131424" cy="2835337"/>
          </a:xfrm>
          <a:prstGeom prst="rect">
            <a:avLst/>
          </a:prstGeom>
        </p:spPr>
      </p:pic>
      <p:sp>
        <p:nvSpPr>
          <p:cNvPr id="5" name="矩形 4"/>
          <p:cNvSpPr/>
          <p:nvPr/>
        </p:nvSpPr>
        <p:spPr>
          <a:xfrm>
            <a:off x="6103778" y="4285233"/>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平衡</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问题中的临界、极值问题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临界状态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临界状态指从一种物理现象转变为另一种物理现象，或从一个物理过程转入到另一个物理过程的转折状态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临界状态也可理解为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恰好出现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恰好不出现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某种现象的状态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95199;FounderCES"/>
          <p:cNvPicPr/>
          <p:nvPr/>
        </p:nvPicPr>
        <p:blipFill>
          <a:blip r:embed="rId1"/>
          <a:stretch>
            <a:fillRect/>
          </a:stretch>
        </p:blipFill>
        <p:spPr>
          <a:xfrm>
            <a:off x="420488" y="826773"/>
            <a:ext cx="1228725" cy="4311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1"/>
              <p:cNvSpPr>
                <a:spLocks noGrp="1"/>
              </p:cNvSpPr>
              <p:nvPr>
                <p:ph idx="1"/>
              </p:nvPr>
            </p:nvSpPr>
            <p:spPr>
              <a:xfrm>
                <a:off x="360854" y="746120"/>
                <a:ext cx="11485848" cy="2188933"/>
              </a:xfrm>
            </p:spPr>
            <p:txBody>
              <a:bodyPr/>
              <a:lstStyle/>
              <a:p>
                <a:pPr hangingPunct="0">
                  <a:spcAft>
                    <a:spcPts val="0"/>
                  </a:spcAft>
                  <a:tabLst>
                    <a:tab pos="16097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力的平衡条件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共点力作用下物体的平衡条件是所受合力为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另一种常见的表达是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e>
                          </m:m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e>
                          </m:mr>
                        </m:m>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分别是将物体所受的力正交分解后在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轴上的合力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a:spLocks noRot="1" noChangeAspect="1" noMove="1" noResize="1" noEditPoints="1" noAdjustHandles="1" noChangeArrowheads="1" noChangeShapeType="1" noTextEdit="1"/>
              </p:cNvSpPr>
              <p:nvPr>
                <p:ph idx="1"/>
              </p:nvPr>
            </p:nvSpPr>
            <p:spPr>
              <a:xfrm>
                <a:off x="360854" y="746120"/>
                <a:ext cx="11485848" cy="2188933"/>
              </a:xfrm>
              <a:blipFill rotWithShape="1">
                <a:blip r:embed="rId1"/>
                <a:stretch>
                  <a:fillRect l="-2" t="-29" r="1" b="4"/>
                </a:stretch>
              </a:blipFill>
            </p:spPr>
            <p:txBody>
              <a:bodyPr/>
              <a:lstStyle/>
              <a:p>
                <a:r>
                  <a:rPr lang="zh-CN" altLang="en-US">
                    <a:noFill/>
                  </a:rPr>
                  <a:t> </a:t>
                </a:r>
              </a:p>
            </p:txBody>
          </p:sp>
        </mc:Fallback>
      </mc:AlternateContent>
      <p:pic>
        <p:nvPicPr>
          <p:cNvPr id="3" name="知识点2.eps" descr="id:2147493896;FounderCES"/>
          <p:cNvPicPr/>
          <p:nvPr/>
        </p:nvPicPr>
        <p:blipFill>
          <a:blip r:embed="rId2"/>
          <a:stretch>
            <a:fillRect/>
          </a:stretch>
        </p:blipFill>
        <p:spPr>
          <a:xfrm>
            <a:off x="360855" y="886142"/>
            <a:ext cx="1413871" cy="375988"/>
          </a:xfrm>
          <a:prstGeom prst="rect">
            <a:avLst/>
          </a:prstGeom>
        </p:spPr>
      </p:pic>
      <p:sp>
        <p:nvSpPr>
          <p:cNvPr id="5" name="内容占位符 1"/>
          <p:cNvSpPr txBox="1"/>
          <p:nvPr/>
        </p:nvSpPr>
        <p:spPr bwMode="auto">
          <a:xfrm>
            <a:off x="360854" y="3080656"/>
            <a:ext cx="11485848" cy="1684244"/>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43192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物体在多个共点力作用下处于平衡状态时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所受合力为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此时平移力的作用线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使各力首尾相接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必然会构成一个封闭的多边形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反过来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我们也可根据物体所受的多个共点力能否构成封闭的多边形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来判断物体是否处于平衡状态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拓展.eps" descr="id:2147494844;FounderCES"/>
          <p:cNvPicPr/>
          <p:nvPr/>
        </p:nvPicPr>
        <p:blipFill>
          <a:blip r:embed="rId3"/>
          <a:stretch>
            <a:fillRect/>
          </a:stretch>
        </p:blipFill>
        <p:spPr>
          <a:xfrm>
            <a:off x="478582" y="3243256"/>
            <a:ext cx="1191895" cy="33274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常见临界状态的临界条件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两接触物体脱离与不脱离的临界条件是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相互作用力为零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主要体现为两物体间的弹力为零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绳子断与不断的临界条件为作用力达到绳子能够承受的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存在摩擦力作用的两物体间发生相对滑动或相对静止的临界条件为静摩擦力达到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极值问题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极值问题指研究某一过程中某物理量变化时出现最大值或最小值的问题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处理极值问题的两种基本方法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解析法：根据物体的平衡条件列方程，通过数学知识求极值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此法有时运算量比较大，相对来说较复杂，而且还要依据物理情境进行合理地分析讨论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图解法：根据物体的平衡条件作出力的矢量三角形，然后由图进行动态分析，确定极值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此法简便、直观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6776"/>
            <a:ext cx="11485848" cy="3416320"/>
          </a:xfrm>
          <a:solidFill>
            <a:srgbClr val="E3F2E7"/>
          </a:solidFill>
        </p:spPr>
        <p:txBody>
          <a:bodyPr/>
          <a:lstStyle/>
          <a:p>
            <a:pPr hangingPunct="0">
              <a:spcAft>
                <a:spcPts val="0"/>
              </a:spcAft>
              <a:tabLst>
                <a:tab pos="1978025" algn="l"/>
                <a:tab pos="5940425" algn="l"/>
              </a:tabLst>
            </a:pP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与极值问题的分析技巧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求解平衡中的临界问题和极值问题时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首先要正确地进行受力分析和变化过程分析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找出平衡中的临界点和极值点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临界条件必须在变化中寻找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不能停留在一个状态来研究临界问题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而是要把某个物理量推向极端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即极大或极小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并依此作出科学的推理分析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从而给出判断或结论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5206;FounderCES"/>
          <p:cNvPicPr/>
          <p:nvPr/>
        </p:nvPicPr>
        <p:blipFill>
          <a:blip r:embed="rId1"/>
          <a:stretch>
            <a:fillRect/>
          </a:stretch>
        </p:blipFill>
        <p:spPr>
          <a:xfrm>
            <a:off x="550590" y="1039376"/>
            <a:ext cx="1711325" cy="33591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45280"/>
              </a:xfrm>
            </p:spPr>
            <p:txBody>
              <a:bodyPr/>
              <a:lstStyle/>
              <a:p>
                <a:pPr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天津市新华中学月考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如图所示，不可伸长的轻绳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共同吊起质量为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的重物，</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与竖直方向的夹角为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连接重物，已知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能承受的最大拉力相同，则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所受的拉力大小为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所受的拉力大小为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所受的拉力大小为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若逐渐增加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端所挂重物的质量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绳先断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45280"/>
              </a:xfrm>
              <a:blipFill rotWithShape="1">
                <a:blip r:embed="rId1"/>
                <a:stretch>
                  <a:fillRect l="-2" t="-15" r="1" b="15"/>
                </a:stretch>
              </a:blipFill>
            </p:spPr>
            <p:txBody>
              <a:bodyPr/>
              <a:lstStyle/>
              <a:p>
                <a:r>
                  <a:rPr lang="zh-CN" altLang="en-US">
                    <a:noFill/>
                  </a:rPr>
                  <a:t> </a:t>
                </a:r>
              </a:p>
            </p:txBody>
          </p:sp>
        </mc:Fallback>
      </mc:AlternateContent>
      <p:pic>
        <p:nvPicPr>
          <p:cNvPr id="3" name="24典例3.eps" descr="id:2147495213;FounderCES"/>
          <p:cNvPicPr/>
          <p:nvPr/>
        </p:nvPicPr>
        <p:blipFill>
          <a:blip r:embed="rId2"/>
          <a:stretch>
            <a:fillRect/>
          </a:stretch>
        </p:blipFill>
        <p:spPr>
          <a:xfrm>
            <a:off x="478582" y="908720"/>
            <a:ext cx="1203325" cy="387350"/>
          </a:xfrm>
          <a:prstGeom prst="rect">
            <a:avLst/>
          </a:prstGeom>
        </p:spPr>
      </p:pic>
      <p:pic>
        <p:nvPicPr>
          <p:cNvPr id="4" name="ef630h.jpg" descr="id:2147495220;FounderCES"/>
          <p:cNvPicPr/>
          <p:nvPr/>
        </p:nvPicPr>
        <p:blipFill>
          <a:blip r:embed="rId3"/>
          <a:stretch>
            <a:fillRect/>
          </a:stretch>
        </p:blipFill>
        <p:spPr>
          <a:xfrm>
            <a:off x="8183438" y="2564904"/>
            <a:ext cx="2940704" cy="1872208"/>
          </a:xfrm>
          <a:prstGeom prst="rect">
            <a:avLst/>
          </a:prstGeom>
        </p:spPr>
      </p:pic>
      <p:sp>
        <p:nvSpPr>
          <p:cNvPr id="5" name="内容占位符 1"/>
          <p:cNvSpPr txBox="1"/>
          <p:nvPr/>
        </p:nvSpPr>
        <p:spPr bwMode="auto">
          <a:xfrm>
            <a:off x="360854" y="479324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04545"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rPr>
              <a:t>	  C</a:t>
            </a:r>
            <a:endParaRPr lang="zh-CN" altLang="en-US" dirty="0"/>
          </a:p>
        </p:txBody>
      </p:sp>
      <p:pic>
        <p:nvPicPr>
          <p:cNvPr id="6" name="24答案.eps" descr="id:2147495135;FounderCES"/>
          <p:cNvPicPr/>
          <p:nvPr/>
        </p:nvPicPr>
        <p:blipFill>
          <a:blip r:embed="rId4"/>
          <a:stretch>
            <a:fillRect/>
          </a:stretch>
        </p:blipFill>
        <p:spPr>
          <a:xfrm>
            <a:off x="373109" y="4973128"/>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绳拉力为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绳拉力为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绳拉力大小为重物的重力大小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能承受的最大拉力相同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点受力分析图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31h.jpg" descr="id:2147495227;FounderCES"/>
          <p:cNvPicPr/>
          <p:nvPr/>
        </p:nvPicPr>
        <p:blipFill>
          <a:blip r:embed="rId1"/>
          <a:stretch>
            <a:fillRect/>
          </a:stretch>
        </p:blipFill>
        <p:spPr>
          <a:xfrm>
            <a:off x="5065985" y="3212976"/>
            <a:ext cx="1965325" cy="2879725"/>
          </a:xfrm>
          <a:prstGeom prst="rect">
            <a:avLst/>
          </a:prstGeom>
        </p:spPr>
      </p:pic>
      <p:pic>
        <p:nvPicPr>
          <p:cNvPr id="5" name="24解析.eps" descr="id:2147495171;FounderCES"/>
          <p:cNvPicPr/>
          <p:nvPr/>
        </p:nvPicPr>
        <p:blipFill>
          <a:blip r:embed="rId2"/>
          <a:stretch>
            <a:fillRect/>
          </a:stretch>
        </p:blipFill>
        <p:spPr>
          <a:xfrm>
            <a:off x="478582" y="908720"/>
            <a:ext cx="840740" cy="29972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2644"/>
            <a:ext cx="11485848" cy="2862322"/>
          </a:xfrm>
        </p:spPr>
        <p:txBody>
          <a:bodyPr/>
          <a:lstStyle/>
          <a:p>
            <a:pPr hangingPunct="0">
              <a:spcAft>
                <a:spcPts val="0"/>
              </a:spcAft>
              <a:tabLst>
                <a:tab pos="5941060" algn="l"/>
              </a:tabLst>
            </a:pP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在力的三角形中</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若逐渐增加</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端所挂重物的质量</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三个轻绳的拉力成比例增大</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本题</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中轻绳</a:t>
            </a:r>
            <a:r>
              <a:rPr lang="en-US" altLang="zh-CN" b="1" i="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的方向始终不变</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即构成力的三角形的三个力方向始终不变</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由相似三角形知识可知</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其中一个力的大小改变时</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其他两个力的大小成比例改变</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则一定是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绳先断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右下.eps" descr="id:2147495241;FounderCES"/>
          <p:cNvPicPr/>
          <p:nvPr/>
        </p:nvPicPr>
        <p:blipFill>
          <a:blip r:embed="rId1"/>
          <a:stretch>
            <a:fillRect/>
          </a:stretch>
        </p:blipFill>
        <p:spPr>
          <a:xfrm>
            <a:off x="478582" y="1534309"/>
            <a:ext cx="394970" cy="310515"/>
          </a:xfrm>
          <a:prstGeom prst="rect">
            <a:avLst/>
          </a:prstGeom>
        </p:spPr>
      </p:pic>
      <p:pic>
        <p:nvPicPr>
          <p:cNvPr id="4" name="ef631h.jpg" descr="id:2147495227;FounderCES"/>
          <p:cNvPicPr/>
          <p:nvPr/>
        </p:nvPicPr>
        <p:blipFill>
          <a:blip r:embed="rId2"/>
          <a:stretch>
            <a:fillRect/>
          </a:stretch>
        </p:blipFill>
        <p:spPr>
          <a:xfrm>
            <a:off x="5591150" y="3357587"/>
            <a:ext cx="1965325" cy="28797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00235"/>
          </a:xfrm>
        </p:spPr>
        <p:txBody>
          <a:bodyPr/>
          <a:lstStyle/>
          <a:p>
            <a:pPr hangingPunct="0">
              <a:spcAft>
                <a:spcPts val="0"/>
              </a:spcAft>
              <a:tabLst>
                <a:tab pos="12522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平衡条件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的几条重要推论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：如果物体在两个共点力的作用下处于平衡状态，这两个力必定大小相等，方向相反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：如果物体在三个共点力的作用下处于平衡状态，其中任意两个力的合力一定与第三个力大小相等，方向相反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：如果物体受多个共点力作用处于平衡状态，其中任何一个力与其余力的合力大小相等，方向相反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619046"/>
            <a:ext cx="1053832" cy="36979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a:spLocks noGrp="1"/>
              </p:cNvSpPr>
              <p:nvPr>
                <p:ph idx="1"/>
              </p:nvPr>
            </p:nvSpPr>
            <p:spPr>
              <a:xfrm>
                <a:off x="360854" y="746120"/>
                <a:ext cx="11485848" cy="4614212"/>
              </a:xfrm>
            </p:spPr>
            <p:txBody>
              <a:bodyPr/>
              <a:lstStyle/>
              <a:p>
                <a:pPr hangingPunct="0">
                  <a:spcAft>
                    <a:spcPts val="0"/>
                  </a:spcAft>
                  <a:tabLst>
                    <a:tab pos="12522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山东威海期末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如图所示为某食品厂的曲柄压榨机示意图，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为铰链，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均为轻杆且长度相等，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位于同一竖直线上，活塞可上下移动，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为被压榨的物体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处施加一水平向左的恒力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，使活塞缓慢下降压榨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与竖直方向的夹角为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时，活塞对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的压力为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a:spLocks noRot="1" noChangeAspect="1" noMove="1" noResize="1" noEditPoints="1" noAdjustHandles="1" noChangeArrowheads="1" noChangeShapeType="1" noTextEdit="1"/>
              </p:cNvSpPr>
              <p:nvPr>
                <p:ph idx="1"/>
              </p:nvPr>
            </p:nvSpPr>
            <p:spPr>
              <a:xfrm>
                <a:off x="360854" y="746120"/>
                <a:ext cx="11485848" cy="4614212"/>
              </a:xfrm>
              <a:blipFill rotWithShape="1">
                <a:blip r:embed="rId1"/>
                <a:stretch>
                  <a:fillRect l="-2" t="-14" r="1" b="6"/>
                </a:stretch>
              </a:blipFill>
            </p:spPr>
            <p:txBody>
              <a:bodyPr/>
              <a:lstStyle/>
              <a:p>
                <a:r>
                  <a:rPr lang="zh-CN" altLang="en-US">
                    <a:noFill/>
                  </a:rPr>
                  <a:t> </a:t>
                </a:r>
              </a:p>
            </p:txBody>
          </p:sp>
        </mc:Fallback>
      </mc:AlternateContent>
      <p:pic>
        <p:nvPicPr>
          <p:cNvPr id="4" name="24典例1.eps" descr="id:2147491358;FounderCES"/>
          <p:cNvPicPr/>
          <p:nvPr/>
        </p:nvPicPr>
        <p:blipFill>
          <a:blip r:embed="rId2"/>
          <a:stretch>
            <a:fillRect/>
          </a:stretch>
        </p:blipFill>
        <p:spPr>
          <a:xfrm>
            <a:off x="360854" y="875610"/>
            <a:ext cx="1203325" cy="387350"/>
          </a:xfrm>
          <a:prstGeom prst="rect">
            <a:avLst/>
          </a:prstGeom>
        </p:spPr>
      </p:pic>
      <p:pic>
        <p:nvPicPr>
          <p:cNvPr id="6" name="as863.jpg" descr="id:2147494865;FounderCES"/>
          <p:cNvPicPr/>
          <p:nvPr/>
        </p:nvPicPr>
        <p:blipFill>
          <a:blip r:embed="rId3"/>
          <a:stretch>
            <a:fillRect/>
          </a:stretch>
        </p:blipFill>
        <p:spPr>
          <a:xfrm>
            <a:off x="6167214" y="3140968"/>
            <a:ext cx="1707365" cy="2588733"/>
          </a:xfrm>
          <a:prstGeom prst="rect">
            <a:avLst/>
          </a:prstGeom>
        </p:spPr>
      </p:pic>
      <p:sp>
        <p:nvSpPr>
          <p:cNvPr id="7" name="内容占位符 1"/>
          <p:cNvSpPr txBox="1"/>
          <p:nvPr/>
        </p:nvSpPr>
        <p:spPr bwMode="auto">
          <a:xfrm>
            <a:off x="360854" y="529126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4"/>
          <a:stretch>
            <a:fillRect/>
          </a:stretch>
        </p:blipFill>
        <p:spPr>
          <a:xfrm>
            <a:off x="430424" y="5453870"/>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172565"/>
              </a:xfrm>
            </p:spPr>
            <p:txBody>
              <a:bodyPr/>
              <a:lstStyle/>
              <a:p>
                <a:pPr lvl="0" hangingPunct="0">
                  <a:spcAft>
                    <a:spcPts val="0"/>
                  </a:spcAft>
                  <a:tabLst>
                    <a:tab pos="99060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点受力分析如图所示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根据平行四边形定则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则活塞</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的压力为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172565"/>
              </a:xfrm>
              <a:blipFill rotWithShape="1">
                <a:blip r:embed="rId1"/>
                <a:stretch>
                  <a:fillRect l="-2" t="-54" r="1" b="-3761"/>
                </a:stretch>
              </a:blipFill>
            </p:spPr>
            <p:txBody>
              <a:bodyPr/>
              <a:lstStyle/>
              <a:p>
                <a:r>
                  <a:rPr lang="zh-CN" altLang="en-US">
                    <a:noFill/>
                  </a:rPr>
                  <a:t> </a:t>
                </a:r>
              </a:p>
            </p:txBody>
          </p:sp>
        </mc:Fallback>
      </mc:AlternateContent>
      <p:pic>
        <p:nvPicPr>
          <p:cNvPr id="3" name="24解析.eps" descr="id:2147493960;FounderCES"/>
          <p:cNvPicPr/>
          <p:nvPr/>
        </p:nvPicPr>
        <p:blipFill>
          <a:blip r:embed="rId2"/>
          <a:stretch>
            <a:fillRect/>
          </a:stretch>
        </p:blipFill>
        <p:spPr>
          <a:xfrm>
            <a:off x="478582" y="918659"/>
            <a:ext cx="835902" cy="297919"/>
          </a:xfrm>
          <a:prstGeom prst="rect">
            <a:avLst/>
          </a:prstGeom>
        </p:spPr>
      </p:pic>
      <p:pic>
        <p:nvPicPr>
          <p:cNvPr id="4" name="as864.jpg" descr="id:2147494879;FounderCES"/>
          <p:cNvPicPr/>
          <p:nvPr/>
        </p:nvPicPr>
        <p:blipFill>
          <a:blip r:embed="rId3"/>
          <a:stretch>
            <a:fillRect/>
          </a:stretch>
        </p:blipFill>
        <p:spPr>
          <a:xfrm>
            <a:off x="4859495" y="2348880"/>
            <a:ext cx="2488565" cy="28797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15208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处理平衡问题</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的常用方法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1400;FounderCES"/>
          <p:cNvPicPr/>
          <p:nvPr/>
        </p:nvPicPr>
        <p:blipFill>
          <a:blip r:embed="rId1"/>
          <a:stretch>
            <a:fillRect/>
          </a:stretch>
        </p:blipFill>
        <p:spPr>
          <a:xfrm>
            <a:off x="360854" y="853702"/>
            <a:ext cx="1228725" cy="431165"/>
          </a:xfrm>
          <a:prstGeom prst="rect">
            <a:avLst/>
          </a:prstGeom>
        </p:spPr>
      </p:pic>
      <p:graphicFrame>
        <p:nvGraphicFramePr>
          <p:cNvPr id="3" name="表格 2"/>
          <p:cNvGraphicFramePr>
            <a:graphicFrameLocks noGrp="1"/>
          </p:cNvGraphicFramePr>
          <p:nvPr/>
        </p:nvGraphicFramePr>
        <p:xfrm>
          <a:off x="343710" y="1359622"/>
          <a:ext cx="11502992" cy="5120640"/>
        </p:xfrm>
        <a:graphic>
          <a:graphicData uri="http://schemas.openxmlformats.org/drawingml/2006/table">
            <a:tbl>
              <a:tblPr firstRow="1" firstCol="1" bandRow="1"/>
              <a:tblGrid>
                <a:gridCol w="1504592"/>
                <a:gridCol w="9998400"/>
              </a:tblGrid>
              <a:tr h="452596">
                <a:tc>
                  <a:txBody>
                    <a:bodyPr/>
                    <a:lstStyle/>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05193">
                <a:tc>
                  <a:txBody>
                    <a:bodyPr/>
                    <a:lstStyle/>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合成法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物体受三个共点力的作用而平衡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则任意两个力的合力一定与第三个力大小相等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方向相反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5193">
                <a:tc>
                  <a:txBody>
                    <a:bodyPr/>
                    <a:lstStyle/>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物体受三个共点力的作用而平衡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将某一个力按力的效果分解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则其分力分别与其他两个力满足二力平衡条件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5193">
                <a:tc>
                  <a:txBody>
                    <a:bodyPr/>
                    <a:lstStyle/>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正交分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物体受到三个或三个以上力的作用而平衡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将物体所受的力分解为相互垂直的两组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每组力都满足平衡条件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角形法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对受三个力作用而平衡的物体</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将力的矢量图平移使三个力组成一个首尾依次相接的矢量三角形</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根据正弦定理、余弦定理或相似三角形等数学知识求解未知力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4843120"/>
          </a:xfrm>
          <a:solidFill>
            <a:srgbClr val="E3F2E7"/>
          </a:solidFill>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问题解题的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四步骤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915;FounderCES"/>
          <p:cNvPicPr/>
          <p:nvPr/>
        </p:nvPicPr>
        <p:blipFill>
          <a:blip r:embed="rId1"/>
          <a:stretch>
            <a:fillRect/>
          </a:stretch>
        </p:blipFill>
        <p:spPr>
          <a:xfrm>
            <a:off x="478582" y="995380"/>
            <a:ext cx="1667510" cy="365760"/>
          </a:xfrm>
          <a:prstGeom prst="rect">
            <a:avLst/>
          </a:prstGeom>
        </p:spPr>
      </p:pic>
      <p:pic>
        <p:nvPicPr>
          <p:cNvPr id="5" name="AS865.eps" descr="id:2147494922;FounderCES"/>
          <p:cNvPicPr/>
          <p:nvPr/>
        </p:nvPicPr>
        <p:blipFill>
          <a:blip r:embed="rId2"/>
          <a:stretch>
            <a:fillRect/>
          </a:stretch>
        </p:blipFill>
        <p:spPr>
          <a:xfrm>
            <a:off x="2422798" y="1700808"/>
            <a:ext cx="7152382" cy="383244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038608" cy="1684244"/>
          </a:xfrm>
        </p:spPr>
        <p:txBody>
          <a:bodyPr/>
          <a:lstStyle/>
          <a:p>
            <a:pPr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南京航空航天大学苏州附属中学期中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如图所示，光滑轻质晾衣绳的两端分别固定在两根竖直杆的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两点，衣服通过衣架的挂钩悬挂在绳上并处于静止状态，且此时衣服更靠近左侧直杆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1437;FounderCES"/>
          <p:cNvPicPr/>
          <p:nvPr/>
        </p:nvPicPr>
        <p:blipFill>
          <a:blip r:embed="rId1"/>
          <a:stretch>
            <a:fillRect/>
          </a:stretch>
        </p:blipFill>
        <p:spPr>
          <a:xfrm>
            <a:off x="389652" y="875610"/>
            <a:ext cx="1203325" cy="387350"/>
          </a:xfrm>
          <a:prstGeom prst="rect">
            <a:avLst/>
          </a:prstGeom>
        </p:spPr>
      </p:pic>
      <p:pic>
        <p:nvPicPr>
          <p:cNvPr id="5" name="ef615h.jpg" descr="id:2147494936;FounderCES"/>
          <p:cNvPicPr/>
          <p:nvPr/>
        </p:nvPicPr>
        <p:blipFill>
          <a:blip r:embed="rId2"/>
          <a:stretch>
            <a:fillRect/>
          </a:stretch>
        </p:blipFill>
        <p:spPr>
          <a:xfrm>
            <a:off x="8405988" y="980729"/>
            <a:ext cx="3370641" cy="2088232"/>
          </a:xfrm>
          <a:prstGeom prst="rect">
            <a:avLst/>
          </a:prstGeom>
        </p:spPr>
      </p:pic>
      <p:sp>
        <p:nvSpPr>
          <p:cNvPr id="6" name="内容占位符 1"/>
          <p:cNvSpPr txBox="1"/>
          <p:nvPr/>
        </p:nvSpPr>
        <p:spPr bwMode="auto">
          <a:xfrm>
            <a:off x="360854" y="299288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静止时左侧绳的张力大于右侧绳的张力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保持两竖直杆间的距离不变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端移到</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绳的张力不变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保持两竖直杆间的距离不变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端移到</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绳的张力变小</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保持两固定点不变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仅将右侧直杆向左移至图中虚线位置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绳的张力变大</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k</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内容占位符 1"/>
          <p:cNvSpPr txBox="1"/>
          <p:nvPr/>
        </p:nvSpPr>
        <p:spPr bwMode="auto">
          <a:xfrm>
            <a:off x="360854" y="522529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3"/>
          <a:stretch>
            <a:fillRect/>
          </a:stretch>
        </p:blipFill>
        <p:spPr>
          <a:xfrm>
            <a:off x="430424" y="5387898"/>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5145</Words>
  <Application>WPS 演示</Application>
  <PresentationFormat>自定义</PresentationFormat>
  <Paragraphs>280</Paragraphs>
  <Slides>35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391</cp:revision>
  <dcterms:created xsi:type="dcterms:W3CDTF">2020-11-06T05:24:00Z</dcterms:created>
  <dcterms:modified xsi:type="dcterms:W3CDTF">2025-06-21T03:15:07Z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02613D25EBAB4752884D399095270A20_12</vt:lpwstr>
  </property>
</Properties>
</file>